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516" r:id="rId2"/>
    <p:sldId id="576" r:id="rId3"/>
    <p:sldId id="577" r:id="rId4"/>
    <p:sldId id="578" r:id="rId5"/>
    <p:sldId id="585" r:id="rId6"/>
    <p:sldId id="586" r:id="rId7"/>
    <p:sldId id="587" r:id="rId8"/>
    <p:sldId id="588" r:id="rId9"/>
    <p:sldId id="589" r:id="rId10"/>
    <p:sldId id="564" r:id="rId11"/>
    <p:sldId id="565" r:id="rId12"/>
    <p:sldId id="566" r:id="rId13"/>
    <p:sldId id="567" r:id="rId14"/>
    <p:sldId id="568" r:id="rId15"/>
    <p:sldId id="569" r:id="rId16"/>
    <p:sldId id="570" r:id="rId17"/>
    <p:sldId id="571" r:id="rId18"/>
    <p:sldId id="580" r:id="rId19"/>
    <p:sldId id="581" r:id="rId20"/>
    <p:sldId id="582" r:id="rId21"/>
    <p:sldId id="583" r:id="rId22"/>
    <p:sldId id="584" r:id="rId23"/>
    <p:sldId id="562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5C1A"/>
    <a:srgbClr val="FFFF99"/>
    <a:srgbClr val="FFFFCC"/>
    <a:srgbClr val="E4EE84"/>
    <a:srgbClr val="EA04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8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794" y="102"/>
      </p:cViewPr>
      <p:guideLst>
        <p:guide orient="horz" pos="2171"/>
        <p:guide pos="28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k Thomas" userId="c70d66d9-7267-4f59-8d9e-6268ec5bdaef" providerId="ADAL" clId="{A7C752B1-B2FE-4EF6-A941-EDAF951B620B}"/>
    <pc:docChg chg="custSel modSld">
      <pc:chgData name="Nick Thomas" userId="c70d66d9-7267-4f59-8d9e-6268ec5bdaef" providerId="ADAL" clId="{A7C752B1-B2FE-4EF6-A941-EDAF951B620B}" dt="2019-09-27T09:44:40.317" v="25" actId="478"/>
      <pc:docMkLst>
        <pc:docMk/>
      </pc:docMkLst>
      <pc:sldChg chg="delSp modSp">
        <pc:chgData name="Nick Thomas" userId="c70d66d9-7267-4f59-8d9e-6268ec5bdaef" providerId="ADAL" clId="{A7C752B1-B2FE-4EF6-A941-EDAF951B620B}" dt="2019-09-27T09:43:43.922" v="2" actId="478"/>
        <pc:sldMkLst>
          <pc:docMk/>
          <pc:sldMk cId="1198993438" sldId="516"/>
        </pc:sldMkLst>
        <pc:spChg chg="del">
          <ac:chgData name="Nick Thomas" userId="c70d66d9-7267-4f59-8d9e-6268ec5bdaef" providerId="ADAL" clId="{A7C752B1-B2FE-4EF6-A941-EDAF951B620B}" dt="2019-09-27T09:43:41.596" v="0" actId="478"/>
          <ac:spMkLst>
            <pc:docMk/>
            <pc:sldMk cId="1198993438" sldId="516"/>
            <ac:spMk id="14" creationId="{00000000-0000-0000-0000-000000000000}"/>
          </ac:spMkLst>
        </pc:spChg>
        <pc:spChg chg="mod">
          <ac:chgData name="Nick Thomas" userId="c70d66d9-7267-4f59-8d9e-6268ec5bdaef" providerId="ADAL" clId="{A7C752B1-B2FE-4EF6-A941-EDAF951B620B}" dt="2019-09-27T09:43:42.962" v="1" actId="6549"/>
          <ac:spMkLst>
            <pc:docMk/>
            <pc:sldMk cId="1198993438" sldId="516"/>
            <ac:spMk id="16" creationId="{00000000-0000-0000-0000-000000000000}"/>
          </ac:spMkLst>
        </pc:spChg>
        <pc:grpChg chg="del">
          <ac:chgData name="Nick Thomas" userId="c70d66d9-7267-4f59-8d9e-6268ec5bdaef" providerId="ADAL" clId="{A7C752B1-B2FE-4EF6-A941-EDAF951B620B}" dt="2019-09-27T09:43:43.922" v="2" actId="478"/>
          <ac:grpSpMkLst>
            <pc:docMk/>
            <pc:sldMk cId="1198993438" sldId="516"/>
            <ac:grpSpMk id="13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40.317" v="25" actId="478"/>
        <pc:sldMkLst>
          <pc:docMk/>
          <pc:sldMk cId="1963305571" sldId="562"/>
        </pc:sldMkLst>
        <pc:grpChg chg="del">
          <ac:chgData name="Nick Thomas" userId="c70d66d9-7267-4f59-8d9e-6268ec5bdaef" providerId="ADAL" clId="{A7C752B1-B2FE-4EF6-A941-EDAF951B620B}" dt="2019-09-27T09:44:40.317" v="25" actId="478"/>
          <ac:grpSpMkLst>
            <pc:docMk/>
            <pc:sldMk cId="1963305571" sldId="562"/>
            <ac:grpSpMk id="13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08.810" v="10" actId="478"/>
        <pc:sldMkLst>
          <pc:docMk/>
          <pc:sldMk cId="847479094" sldId="564"/>
        </pc:sldMkLst>
        <pc:grpChg chg="del">
          <ac:chgData name="Nick Thomas" userId="c70d66d9-7267-4f59-8d9e-6268ec5bdaef" providerId="ADAL" clId="{A7C752B1-B2FE-4EF6-A941-EDAF951B620B}" dt="2019-09-27T09:44:08.810" v="10" actId="478"/>
          <ac:grpSpMkLst>
            <pc:docMk/>
            <pc:sldMk cId="847479094" sldId="564"/>
            <ac:grpSpMk id="13" creationId="{00000000-0000-0000-0000-000000000000}"/>
          </ac:grpSpMkLst>
        </pc:grpChg>
      </pc:sldChg>
      <pc:sldChg chg="delSp modSp">
        <pc:chgData name="Nick Thomas" userId="c70d66d9-7267-4f59-8d9e-6268ec5bdaef" providerId="ADAL" clId="{A7C752B1-B2FE-4EF6-A941-EDAF951B620B}" dt="2019-09-27T09:44:14.018" v="13" actId="478"/>
        <pc:sldMkLst>
          <pc:docMk/>
          <pc:sldMk cId="3076406344" sldId="565"/>
        </pc:sldMkLst>
        <pc:spChg chg="del">
          <ac:chgData name="Nick Thomas" userId="c70d66d9-7267-4f59-8d9e-6268ec5bdaef" providerId="ADAL" clId="{A7C752B1-B2FE-4EF6-A941-EDAF951B620B}" dt="2019-09-27T09:44:11.977" v="12" actId="478"/>
          <ac:spMkLst>
            <pc:docMk/>
            <pc:sldMk cId="3076406344" sldId="565"/>
            <ac:spMk id="15" creationId="{00000000-0000-0000-0000-000000000000}"/>
          </ac:spMkLst>
        </pc:spChg>
        <pc:spChg chg="mod">
          <ac:chgData name="Nick Thomas" userId="c70d66d9-7267-4f59-8d9e-6268ec5bdaef" providerId="ADAL" clId="{A7C752B1-B2FE-4EF6-A941-EDAF951B620B}" dt="2019-09-27T09:44:11.317" v="11" actId="6549"/>
          <ac:spMkLst>
            <pc:docMk/>
            <pc:sldMk cId="3076406344" sldId="565"/>
            <ac:spMk id="17" creationId="{00000000-0000-0000-0000-000000000000}"/>
          </ac:spMkLst>
        </pc:spChg>
        <pc:grpChg chg="del">
          <ac:chgData name="Nick Thomas" userId="c70d66d9-7267-4f59-8d9e-6268ec5bdaef" providerId="ADAL" clId="{A7C752B1-B2FE-4EF6-A941-EDAF951B620B}" dt="2019-09-27T09:44:14.018" v="13" actId="478"/>
          <ac:grpSpMkLst>
            <pc:docMk/>
            <pc:sldMk cId="3076406344" sldId="565"/>
            <ac:grpSpMk id="14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15.799" v="14" actId="478"/>
        <pc:sldMkLst>
          <pc:docMk/>
          <pc:sldMk cId="1221710767" sldId="566"/>
        </pc:sldMkLst>
        <pc:grpChg chg="del">
          <ac:chgData name="Nick Thomas" userId="c70d66d9-7267-4f59-8d9e-6268ec5bdaef" providerId="ADAL" clId="{A7C752B1-B2FE-4EF6-A941-EDAF951B620B}" dt="2019-09-27T09:44:15.799" v="14" actId="478"/>
          <ac:grpSpMkLst>
            <pc:docMk/>
            <pc:sldMk cId="1221710767" sldId="566"/>
            <ac:grpSpMk id="21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18.641" v="15" actId="478"/>
        <pc:sldMkLst>
          <pc:docMk/>
          <pc:sldMk cId="2888203580" sldId="567"/>
        </pc:sldMkLst>
        <pc:grpChg chg="del">
          <ac:chgData name="Nick Thomas" userId="c70d66d9-7267-4f59-8d9e-6268ec5bdaef" providerId="ADAL" clId="{A7C752B1-B2FE-4EF6-A941-EDAF951B620B}" dt="2019-09-27T09:44:18.641" v="15" actId="478"/>
          <ac:grpSpMkLst>
            <pc:docMk/>
            <pc:sldMk cId="2888203580" sldId="567"/>
            <ac:grpSpMk id="20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21.367" v="16" actId="478"/>
        <pc:sldMkLst>
          <pc:docMk/>
          <pc:sldMk cId="2023353578" sldId="568"/>
        </pc:sldMkLst>
        <pc:grpChg chg="del">
          <ac:chgData name="Nick Thomas" userId="c70d66d9-7267-4f59-8d9e-6268ec5bdaef" providerId="ADAL" clId="{A7C752B1-B2FE-4EF6-A941-EDAF951B620B}" dt="2019-09-27T09:44:21.367" v="16" actId="478"/>
          <ac:grpSpMkLst>
            <pc:docMk/>
            <pc:sldMk cId="2023353578" sldId="568"/>
            <ac:grpSpMk id="24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23.198" v="17" actId="478"/>
        <pc:sldMkLst>
          <pc:docMk/>
          <pc:sldMk cId="576967840" sldId="569"/>
        </pc:sldMkLst>
        <pc:grpChg chg="del">
          <ac:chgData name="Nick Thomas" userId="c70d66d9-7267-4f59-8d9e-6268ec5bdaef" providerId="ADAL" clId="{A7C752B1-B2FE-4EF6-A941-EDAF951B620B}" dt="2019-09-27T09:44:23.198" v="17" actId="478"/>
          <ac:grpSpMkLst>
            <pc:docMk/>
            <pc:sldMk cId="576967840" sldId="569"/>
            <ac:grpSpMk id="16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25.550" v="18" actId="478"/>
        <pc:sldMkLst>
          <pc:docMk/>
          <pc:sldMk cId="3975611583" sldId="570"/>
        </pc:sldMkLst>
        <pc:grpChg chg="del">
          <ac:chgData name="Nick Thomas" userId="c70d66d9-7267-4f59-8d9e-6268ec5bdaef" providerId="ADAL" clId="{A7C752B1-B2FE-4EF6-A941-EDAF951B620B}" dt="2019-09-27T09:44:25.550" v="18" actId="478"/>
          <ac:grpSpMkLst>
            <pc:docMk/>
            <pc:sldMk cId="3975611583" sldId="570"/>
            <ac:grpSpMk id="24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27.287" v="19" actId="478"/>
        <pc:sldMkLst>
          <pc:docMk/>
          <pc:sldMk cId="362660340" sldId="571"/>
        </pc:sldMkLst>
        <pc:grpChg chg="del">
          <ac:chgData name="Nick Thomas" userId="c70d66d9-7267-4f59-8d9e-6268ec5bdaef" providerId="ADAL" clId="{A7C752B1-B2FE-4EF6-A941-EDAF951B620B}" dt="2019-09-27T09:44:27.287" v="19" actId="478"/>
          <ac:grpSpMkLst>
            <pc:docMk/>
            <pc:sldMk cId="362660340" sldId="571"/>
            <ac:grpSpMk id="15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3:48.634" v="3" actId="478"/>
        <pc:sldMkLst>
          <pc:docMk/>
          <pc:sldMk cId="3083588652" sldId="576"/>
        </pc:sldMkLst>
        <pc:grpChg chg="del">
          <ac:chgData name="Nick Thomas" userId="c70d66d9-7267-4f59-8d9e-6268ec5bdaef" providerId="ADAL" clId="{A7C752B1-B2FE-4EF6-A941-EDAF951B620B}" dt="2019-09-27T09:43:48.634" v="3" actId="478"/>
          <ac:grpSpMkLst>
            <pc:docMk/>
            <pc:sldMk cId="3083588652" sldId="576"/>
            <ac:grpSpMk id="9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3:52.046" v="4" actId="478"/>
        <pc:sldMkLst>
          <pc:docMk/>
          <pc:sldMk cId="433014936" sldId="577"/>
        </pc:sldMkLst>
        <pc:grpChg chg="del">
          <ac:chgData name="Nick Thomas" userId="c70d66d9-7267-4f59-8d9e-6268ec5bdaef" providerId="ADAL" clId="{A7C752B1-B2FE-4EF6-A941-EDAF951B620B}" dt="2019-09-27T09:43:52.046" v="4" actId="478"/>
          <ac:grpSpMkLst>
            <pc:docMk/>
            <pc:sldMk cId="433014936" sldId="577"/>
            <ac:grpSpMk id="10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3:54.227" v="5" actId="478"/>
        <pc:sldMkLst>
          <pc:docMk/>
          <pc:sldMk cId="172797665" sldId="578"/>
        </pc:sldMkLst>
        <pc:grpChg chg="del">
          <ac:chgData name="Nick Thomas" userId="c70d66d9-7267-4f59-8d9e-6268ec5bdaef" providerId="ADAL" clId="{A7C752B1-B2FE-4EF6-A941-EDAF951B620B}" dt="2019-09-27T09:43:54.227" v="5" actId="478"/>
          <ac:grpSpMkLst>
            <pc:docMk/>
            <pc:sldMk cId="172797665" sldId="578"/>
            <ac:grpSpMk id="13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29.284" v="20" actId="478"/>
        <pc:sldMkLst>
          <pc:docMk/>
          <pc:sldMk cId="2731318005" sldId="580"/>
        </pc:sldMkLst>
        <pc:grpChg chg="del">
          <ac:chgData name="Nick Thomas" userId="c70d66d9-7267-4f59-8d9e-6268ec5bdaef" providerId="ADAL" clId="{A7C752B1-B2FE-4EF6-A941-EDAF951B620B}" dt="2019-09-27T09:44:29.284" v="20" actId="478"/>
          <ac:grpSpMkLst>
            <pc:docMk/>
            <pc:sldMk cId="2731318005" sldId="580"/>
            <ac:grpSpMk id="16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31.034" v="21" actId="478"/>
        <pc:sldMkLst>
          <pc:docMk/>
          <pc:sldMk cId="4142896889" sldId="581"/>
        </pc:sldMkLst>
        <pc:grpChg chg="del">
          <ac:chgData name="Nick Thomas" userId="c70d66d9-7267-4f59-8d9e-6268ec5bdaef" providerId="ADAL" clId="{A7C752B1-B2FE-4EF6-A941-EDAF951B620B}" dt="2019-09-27T09:44:31.034" v="21" actId="478"/>
          <ac:grpSpMkLst>
            <pc:docMk/>
            <pc:sldMk cId="4142896889" sldId="581"/>
            <ac:grpSpMk id="24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32.939" v="22" actId="478"/>
        <pc:sldMkLst>
          <pc:docMk/>
          <pc:sldMk cId="1629669290" sldId="582"/>
        </pc:sldMkLst>
        <pc:grpChg chg="del">
          <ac:chgData name="Nick Thomas" userId="c70d66d9-7267-4f59-8d9e-6268ec5bdaef" providerId="ADAL" clId="{A7C752B1-B2FE-4EF6-A941-EDAF951B620B}" dt="2019-09-27T09:44:32.939" v="22" actId="478"/>
          <ac:grpSpMkLst>
            <pc:docMk/>
            <pc:sldMk cId="1629669290" sldId="582"/>
            <ac:grpSpMk id="25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34.657" v="23" actId="478"/>
        <pc:sldMkLst>
          <pc:docMk/>
          <pc:sldMk cId="3061245179" sldId="583"/>
        </pc:sldMkLst>
        <pc:grpChg chg="del">
          <ac:chgData name="Nick Thomas" userId="c70d66d9-7267-4f59-8d9e-6268ec5bdaef" providerId="ADAL" clId="{A7C752B1-B2FE-4EF6-A941-EDAF951B620B}" dt="2019-09-27T09:44:34.657" v="23" actId="478"/>
          <ac:grpSpMkLst>
            <pc:docMk/>
            <pc:sldMk cId="3061245179" sldId="583"/>
            <ac:grpSpMk id="23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37.688" v="24" actId="478"/>
        <pc:sldMkLst>
          <pc:docMk/>
          <pc:sldMk cId="2682222219" sldId="584"/>
        </pc:sldMkLst>
        <pc:grpChg chg="del">
          <ac:chgData name="Nick Thomas" userId="c70d66d9-7267-4f59-8d9e-6268ec5bdaef" providerId="ADAL" clId="{A7C752B1-B2FE-4EF6-A941-EDAF951B620B}" dt="2019-09-27T09:44:37.688" v="24" actId="478"/>
          <ac:grpSpMkLst>
            <pc:docMk/>
            <pc:sldMk cId="2682222219" sldId="584"/>
            <ac:grpSpMk id="23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3:56.587" v="6" actId="478"/>
        <pc:sldMkLst>
          <pc:docMk/>
          <pc:sldMk cId="738083278" sldId="585"/>
        </pc:sldMkLst>
        <pc:grpChg chg="del">
          <ac:chgData name="Nick Thomas" userId="c70d66d9-7267-4f59-8d9e-6268ec5bdaef" providerId="ADAL" clId="{A7C752B1-B2FE-4EF6-A941-EDAF951B620B}" dt="2019-09-27T09:43:56.587" v="6" actId="478"/>
          <ac:grpSpMkLst>
            <pc:docMk/>
            <pc:sldMk cId="738083278" sldId="585"/>
            <ac:grpSpMk id="13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00.468" v="7" actId="478"/>
        <pc:sldMkLst>
          <pc:docMk/>
          <pc:sldMk cId="4170501666" sldId="587"/>
        </pc:sldMkLst>
        <pc:grpChg chg="del">
          <ac:chgData name="Nick Thomas" userId="c70d66d9-7267-4f59-8d9e-6268ec5bdaef" providerId="ADAL" clId="{A7C752B1-B2FE-4EF6-A941-EDAF951B620B}" dt="2019-09-27T09:44:00.468" v="7" actId="478"/>
          <ac:grpSpMkLst>
            <pc:docMk/>
            <pc:sldMk cId="4170501666" sldId="587"/>
            <ac:grpSpMk id="11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02.260" v="8" actId="478"/>
        <pc:sldMkLst>
          <pc:docMk/>
          <pc:sldMk cId="3452111480" sldId="588"/>
        </pc:sldMkLst>
        <pc:grpChg chg="del">
          <ac:chgData name="Nick Thomas" userId="c70d66d9-7267-4f59-8d9e-6268ec5bdaef" providerId="ADAL" clId="{A7C752B1-B2FE-4EF6-A941-EDAF951B620B}" dt="2019-09-27T09:44:02.260" v="8" actId="478"/>
          <ac:grpSpMkLst>
            <pc:docMk/>
            <pc:sldMk cId="3452111480" sldId="588"/>
            <ac:grpSpMk id="11" creationId="{00000000-0000-0000-0000-000000000000}"/>
          </ac:grpSpMkLst>
        </pc:grpChg>
      </pc:sldChg>
      <pc:sldChg chg="delSp">
        <pc:chgData name="Nick Thomas" userId="c70d66d9-7267-4f59-8d9e-6268ec5bdaef" providerId="ADAL" clId="{A7C752B1-B2FE-4EF6-A941-EDAF951B620B}" dt="2019-09-27T09:44:04.469" v="9" actId="478"/>
        <pc:sldMkLst>
          <pc:docMk/>
          <pc:sldMk cId="956272788" sldId="589"/>
        </pc:sldMkLst>
        <pc:grpChg chg="del">
          <ac:chgData name="Nick Thomas" userId="c70d66d9-7267-4f59-8d9e-6268ec5bdaef" providerId="ADAL" clId="{A7C752B1-B2FE-4EF6-A941-EDAF951B620B}" dt="2019-09-27T09:44:04.469" v="9" actId="478"/>
          <ac:grpSpMkLst>
            <pc:docMk/>
            <pc:sldMk cId="956272788" sldId="589"/>
            <ac:grpSpMk id="16" creationId="{00000000-0000-0000-0000-000000000000}"/>
          </ac:grpSpMkLst>
        </pc:grpChg>
      </pc:sldChg>
    </pc:docChg>
  </pc:docChgLst>
</pc:chgInfo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256C64-7E8F-45DE-A9FD-3123B108B943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692B1D-3701-4FE5-A052-5382F263F49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7115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455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8062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042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684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693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460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5219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1289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0253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7182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0237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607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75000"/>
              </a:schemeClr>
            </a:gs>
            <a:gs pos="100000">
              <a:schemeClr val="bg2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48642-B45D-4ACD-8672-E8261733767A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FC323-DC9A-41D7-A310-6471C1C706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1636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://www.youtube.com/user/freddiew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3573" y="1772816"/>
            <a:ext cx="8373382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02</a:t>
            </a:r>
          </a:p>
          <a:p>
            <a:pPr algn="ctr"/>
            <a:r>
              <a:rPr lang="en-GB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 Memory Allocation</a:t>
            </a:r>
          </a:p>
          <a:p>
            <a:pPr algn="ctr"/>
            <a:r>
              <a:rPr lang="en-GB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(Refresher)</a:t>
            </a:r>
          </a:p>
        </p:txBody>
      </p:sp>
    </p:spTree>
    <p:extLst>
      <p:ext uri="{BB962C8B-B14F-4D97-AF65-F5344CB8AC3E}">
        <p14:creationId xmlns:p14="http://schemas.microsoft.com/office/powerpoint/2010/main" val="119899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3" name="Epic_VFX_Tim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27" y="904009"/>
            <a:ext cx="8968509" cy="5044786"/>
          </a:xfrm>
          <a:prstGeom prst="rect">
            <a:avLst/>
          </a:prstGeom>
        </p:spPr>
      </p:pic>
      <p:sp>
        <p:nvSpPr>
          <p:cNvPr id="15" name="Rectangle 14">
            <a:hlinkClick r:id="rId5"/>
          </p:cNvPr>
          <p:cNvSpPr/>
          <p:nvPr/>
        </p:nvSpPr>
        <p:spPr>
          <a:xfrm>
            <a:off x="216000" y="6264960"/>
            <a:ext cx="4165601" cy="350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http://www.youtube.com/user/freddiew</a:t>
            </a:r>
          </a:p>
        </p:txBody>
      </p:sp>
    </p:spTree>
    <p:extLst>
      <p:ext uri="{BB962C8B-B14F-4D97-AF65-F5344CB8AC3E}">
        <p14:creationId xmlns:p14="http://schemas.microsoft.com/office/powerpoint/2010/main" val="84747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6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2661" y="1704986"/>
            <a:ext cx="865867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 </a:t>
            </a:r>
            <a:r>
              <a:rPr lang="en-GB" sz="3200" b="1" cap="none" spc="50" dirty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GB" sz="3200" b="1" cap="none" spc="50" dirty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keyword to allocate memory on th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e fly: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1018" y="3034800"/>
            <a:ext cx="8347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datatype</a:t>
            </a:r>
            <a:r>
              <a:rPr lang="en-GB" sz="2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pointer_name</a:t>
            </a:r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GB" sz="2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8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GB" sz="2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8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datatype</a:t>
            </a:r>
            <a:endParaRPr lang="en-GB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406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354539" y="1652295"/>
            <a:ext cx="4739759" cy="1642531"/>
          </a:xfrm>
          <a:prstGeom prst="rect">
            <a:avLst/>
          </a:prstGeom>
          <a:noFill/>
        </p:spPr>
        <p:txBody>
          <a:bodyPr vert="vert270"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296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64960" y="1359907"/>
            <a:ext cx="432933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declaring a new pointer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1017" y="3033216"/>
            <a:ext cx="8347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datatype</a:t>
            </a:r>
            <a:r>
              <a:rPr lang="en-GB" sz="2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pointer_name</a:t>
            </a:r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GB" sz="2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8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GB" sz="2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8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datatype</a:t>
            </a:r>
            <a:endParaRPr lang="en-GB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Right Arrow 14"/>
          <p:cNvSpPr/>
          <p:nvPr/>
        </p:nvSpPr>
        <p:spPr>
          <a:xfrm rot="15130557">
            <a:off x="694577" y="4105678"/>
            <a:ext cx="1390057" cy="324036"/>
          </a:xfrm>
          <a:prstGeom prst="rightArrow">
            <a:avLst/>
          </a:prstGeom>
          <a:solidFill>
            <a:srgbClr val="C0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ight Arrow 15"/>
          <p:cNvSpPr/>
          <p:nvPr/>
        </p:nvSpPr>
        <p:spPr>
          <a:xfrm rot="14183240">
            <a:off x="3709239" y="4020017"/>
            <a:ext cx="1390057" cy="324036"/>
          </a:xfrm>
          <a:prstGeom prst="rightArrow">
            <a:avLst/>
          </a:prstGeom>
          <a:solidFill>
            <a:srgbClr val="C0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3809347" y="4634469"/>
            <a:ext cx="2474624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name of new pointer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13134" y="4862917"/>
            <a:ext cx="2516495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data type of new pointer</a:t>
            </a:r>
          </a:p>
        </p:txBody>
      </p:sp>
    </p:spTree>
    <p:extLst>
      <p:ext uri="{BB962C8B-B14F-4D97-AF65-F5344CB8AC3E}">
        <p14:creationId xmlns:p14="http://schemas.microsoft.com/office/powerpoint/2010/main" val="1221710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1017" y="3033216"/>
            <a:ext cx="8347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datatype</a:t>
            </a:r>
            <a:r>
              <a:rPr lang="en-GB" sz="2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pointer_name</a:t>
            </a:r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GB" sz="2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8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GB" sz="2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8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datatype</a:t>
            </a:r>
            <a:endParaRPr lang="en-GB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Right Arrow 14"/>
          <p:cNvSpPr/>
          <p:nvPr/>
        </p:nvSpPr>
        <p:spPr>
          <a:xfrm rot="19610390">
            <a:off x="5968540" y="3910218"/>
            <a:ext cx="1390057" cy="324036"/>
          </a:xfrm>
          <a:prstGeom prst="rightArrow">
            <a:avLst/>
          </a:prstGeom>
          <a:solidFill>
            <a:srgbClr val="C0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ight Arrow 15"/>
          <p:cNvSpPr/>
          <p:nvPr/>
        </p:nvSpPr>
        <p:spPr>
          <a:xfrm rot="2635608">
            <a:off x="4762027" y="2378841"/>
            <a:ext cx="1390057" cy="324036"/>
          </a:xfrm>
          <a:prstGeom prst="rightArrow">
            <a:avLst/>
          </a:prstGeom>
          <a:solidFill>
            <a:srgbClr val="C0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1401666" y="1463640"/>
            <a:ext cx="3658204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GB" sz="3200" b="1" cap="none" spc="50" dirty="0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keyword allocates memory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9600" y="4585080"/>
            <a:ext cx="6945745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data type informs memory allocation (must match pointer data type)</a:t>
            </a:r>
          </a:p>
        </p:txBody>
      </p:sp>
    </p:spTree>
    <p:extLst>
      <p:ext uri="{BB962C8B-B14F-4D97-AF65-F5344CB8AC3E}">
        <p14:creationId xmlns:p14="http://schemas.microsoft.com/office/powerpoint/2010/main" val="2888203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4595" y="1799949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2" name="Rectangle 1"/>
          <p:cNvSpPr/>
          <p:nvPr/>
        </p:nvSpPr>
        <p:spPr>
          <a:xfrm>
            <a:off x="233804" y="1194872"/>
            <a:ext cx="374737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creating a new </a:t>
            </a:r>
            <a:r>
              <a:rPr lang="en-GB" sz="3200" b="1" spc="50" dirty="0" err="1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80121" y="1826451"/>
            <a:ext cx="983850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GB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GB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9552" y="3060712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p_float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new float;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58761" y="2455635"/>
            <a:ext cx="425392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creating a new </a:t>
            </a:r>
            <a:r>
              <a:rPr lang="en-GB" sz="3200" b="1" spc="50" dirty="0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43980" y="3089948"/>
            <a:ext cx="1262897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float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9552" y="4437505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xy_coordinate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p_xy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xy_coordinate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58761" y="3832428"/>
            <a:ext cx="539526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creating a new </a:t>
            </a:r>
            <a:r>
              <a:rPr lang="en-GB" sz="3200" b="1" spc="50" dirty="0" err="1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GB" sz="3200" b="1" spc="50" dirty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cs typeface="Courier New" panose="02070309020205020404" pitchFamily="49" charset="0"/>
              </a:rPr>
              <a:t> type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603136" y="4466741"/>
            <a:ext cx="2391264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GB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xy_coordinate</a:t>
            </a:r>
            <a:endParaRPr lang="en-GB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353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1989" y="3996270"/>
            <a:ext cx="44807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pointer_name</a:t>
            </a:r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2662" y="1117773"/>
            <a:ext cx="87905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unlike static-allocated memory, dynamic-allocated memory must be </a:t>
            </a:r>
            <a:r>
              <a:rPr lang="en-GB" sz="2800" dirty="0">
                <a:solidFill>
                  <a:srgbClr val="FFFF00"/>
                </a:solidFill>
              </a:rPr>
              <a:t>deleted by hand </a:t>
            </a:r>
            <a:r>
              <a:rPr lang="en-GB" sz="2800" dirty="0"/>
              <a:t>when no longer needed. 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2662" y="2647084"/>
            <a:ext cx="865867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 </a:t>
            </a:r>
            <a:r>
              <a:rPr lang="en-GB" sz="3200" b="1" cap="none" spc="50" dirty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keyword to </a:t>
            </a:r>
            <a:r>
              <a:rPr lang="en-GB" sz="3200" b="1" cap="none" spc="50" dirty="0" err="1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deallocate</a:t>
            </a:r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memory 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76967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4595" y="1799949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2" name="Rectangle 1"/>
          <p:cNvSpPr/>
          <p:nvPr/>
        </p:nvSpPr>
        <p:spPr>
          <a:xfrm>
            <a:off x="233804" y="1194872"/>
            <a:ext cx="313778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deleting an </a:t>
            </a:r>
            <a:r>
              <a:rPr lang="en-GB" sz="3200" b="1" spc="50" dirty="0" err="1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7503" y="1829185"/>
            <a:ext cx="880315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9552" y="3060712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p_float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58761" y="2455635"/>
            <a:ext cx="34183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deleting a </a:t>
            </a:r>
            <a:r>
              <a:rPr lang="en-GB" sz="3200" b="1" spc="50" dirty="0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9552" y="4437505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xy_coordinate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58761" y="3832428"/>
            <a:ext cx="455964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deleting a </a:t>
            </a:r>
            <a:r>
              <a:rPr lang="en-GB" sz="3200" b="1" spc="50" dirty="0" err="1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GB" sz="3200" b="1" spc="50" dirty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cs typeface="Courier New" panose="02070309020205020404" pitchFamily="49" charset="0"/>
              </a:rPr>
              <a:t> type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6739" y="3099184"/>
            <a:ext cx="880315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3442" y="4466741"/>
            <a:ext cx="880315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3975611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16000" y="1594826"/>
            <a:ext cx="879050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Memory deleted, but pointers still exist and are still pointing to (now empty) memory addresses.</a:t>
            </a:r>
          </a:p>
          <a:p>
            <a:endParaRPr lang="en-GB" sz="2800" dirty="0"/>
          </a:p>
          <a:p>
            <a:r>
              <a:rPr lang="en-GB" sz="2800" dirty="0"/>
              <a:t>Essentially turned into “</a:t>
            </a:r>
            <a:r>
              <a:rPr lang="en-GB" sz="2800" dirty="0" err="1"/>
              <a:t>uninitialised</a:t>
            </a:r>
            <a:r>
              <a:rPr lang="en-GB" sz="2800" dirty="0"/>
              <a:t>” pointers, which is dangerous.</a:t>
            </a:r>
          </a:p>
          <a:p>
            <a:endParaRPr lang="en-GB" sz="2800" dirty="0"/>
          </a:p>
          <a:p>
            <a:r>
              <a:rPr lang="en-GB" sz="2800" dirty="0"/>
              <a:t>Save yourself from potential bugs by setting pointers to </a:t>
            </a:r>
            <a:r>
              <a:rPr lang="en-GB" sz="28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GB" sz="2800" dirty="0"/>
              <a:t> after deletion:</a:t>
            </a:r>
          </a:p>
        </p:txBody>
      </p:sp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</a:p>
        </p:txBody>
      </p:sp>
      <p:sp>
        <p:nvSpPr>
          <p:cNvPr id="2" name="Rectangle 1"/>
          <p:cNvSpPr/>
          <p:nvPr/>
        </p:nvSpPr>
        <p:spPr>
          <a:xfrm>
            <a:off x="233804" y="902484"/>
            <a:ext cx="282859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House-Keeping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9559" y="5305723"/>
            <a:ext cx="8064895" cy="64633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xy_coordinate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xy_coordinate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816098" y="5616417"/>
            <a:ext cx="570860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</a:p>
        </p:txBody>
      </p:sp>
    </p:spTree>
    <p:extLst>
      <p:ext uri="{BB962C8B-B14F-4D97-AF65-F5344CB8AC3E}">
        <p14:creationId xmlns:p14="http://schemas.microsoft.com/office/powerpoint/2010/main" val="3626603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51989" y="3996270"/>
            <a:ext cx="44807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pointer_name</a:t>
            </a:r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2662" y="1117773"/>
            <a:ext cx="87905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unlike static-allocated memory, dynamic-allocated memory must be </a:t>
            </a:r>
            <a:r>
              <a:rPr lang="en-GB" sz="2800" dirty="0">
                <a:solidFill>
                  <a:srgbClr val="FFFF00"/>
                </a:solidFill>
              </a:rPr>
              <a:t>deleted by hand </a:t>
            </a:r>
            <a:r>
              <a:rPr lang="en-GB" sz="2800" dirty="0"/>
              <a:t>when no longer needed. 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2662" y="2647084"/>
            <a:ext cx="865867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 </a:t>
            </a:r>
            <a:r>
              <a:rPr lang="en-GB" sz="3200" b="1" cap="none" spc="50" dirty="0">
                <a:ln w="11430"/>
                <a:solidFill>
                  <a:srgbClr val="00B05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keyword to </a:t>
            </a:r>
            <a:r>
              <a:rPr lang="en-GB" sz="3200" b="1" cap="none" spc="50" dirty="0" err="1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deallocate</a:t>
            </a:r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memory 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313180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62892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Dynamically Allocating Memory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4595" y="1799949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2" name="Rectangle 1"/>
          <p:cNvSpPr/>
          <p:nvPr/>
        </p:nvSpPr>
        <p:spPr>
          <a:xfrm>
            <a:off x="233804" y="1194872"/>
            <a:ext cx="313778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deleting an </a:t>
            </a:r>
            <a:r>
              <a:rPr lang="en-GB" sz="3200" b="1" spc="50" dirty="0" err="1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7503" y="1829185"/>
            <a:ext cx="880315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9552" y="3060712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p_float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58761" y="2455635"/>
            <a:ext cx="341830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deleting a </a:t>
            </a:r>
            <a:r>
              <a:rPr lang="en-GB" sz="3200" b="1" spc="50" dirty="0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9552" y="4437505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xy_coordinate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58761" y="3832428"/>
            <a:ext cx="455964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deleting a </a:t>
            </a:r>
            <a:r>
              <a:rPr lang="en-GB" sz="3200" b="1" spc="50" dirty="0" err="1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GB" sz="3200" b="1" spc="50" dirty="0">
                <a:ln w="11430"/>
                <a:solidFill>
                  <a:srgbClr val="C0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cs typeface="Courier New" panose="02070309020205020404" pitchFamily="49" charset="0"/>
              </a:rPr>
              <a:t> type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:</a:t>
            </a:r>
            <a:endParaRPr lang="en-GB" sz="32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6739" y="3099184"/>
            <a:ext cx="880315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3442" y="4466741"/>
            <a:ext cx="880315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4142896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387465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Memory Allocation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3805" y="1892439"/>
            <a:ext cx="865867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lvl="1"/>
            <a:r>
              <a:rPr lang="en-GB" sz="3200" b="1" i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“C makes it easy to shoot yourself in the foot; C++ makes it harder, but when you do it blows your whole leg off!”</a:t>
            </a:r>
            <a:endParaRPr lang="en-GB" sz="32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55576" y="3462099"/>
            <a:ext cx="8136905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r"/>
            <a:r>
              <a:rPr lang="en-GB" sz="2800" i="1" dirty="0" err="1">
                <a:solidFill>
                  <a:srgbClr val="FFFF00"/>
                </a:solidFill>
              </a:rPr>
              <a:t>Bjarne</a:t>
            </a:r>
            <a:r>
              <a:rPr lang="en-GB" sz="2800" i="1" dirty="0">
                <a:solidFill>
                  <a:srgbClr val="FFFF00"/>
                </a:solidFill>
              </a:rPr>
              <a:t> </a:t>
            </a:r>
            <a:r>
              <a:rPr lang="en-GB" sz="2800" i="1" dirty="0" err="1">
                <a:solidFill>
                  <a:srgbClr val="FFFF00"/>
                </a:solidFill>
              </a:rPr>
              <a:t>Stroustrup</a:t>
            </a:r>
            <a:endParaRPr lang="en-GB" sz="2800" i="1" dirty="0">
              <a:solidFill>
                <a:srgbClr val="FFFF00"/>
              </a:solidFill>
            </a:endParaRPr>
          </a:p>
          <a:p>
            <a:pPr algn="r"/>
            <a:r>
              <a:rPr lang="en-GB" sz="2000" i="1" dirty="0"/>
              <a:t>Creator of C++</a:t>
            </a:r>
            <a:endParaRPr lang="en-US" sz="2000" b="1" i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83588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472475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Memory Leak examples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296858" y="241556"/>
            <a:ext cx="376141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using </a:t>
            </a:r>
            <a:r>
              <a:rPr lang="en-GB" sz="3200" b="1" cap="none" spc="50" dirty="0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GB" sz="3200" b="1" cap="none" spc="50" dirty="0">
                <a:ln w="11430"/>
                <a:solidFill>
                  <a:schemeClr val="accent3">
                    <a:lumMod val="75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in a loop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9069" y="1306582"/>
            <a:ext cx="8064895" cy="1323439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for(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&lt;10000;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46266" y="805829"/>
            <a:ext cx="1676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92D050"/>
                </a:solidFill>
              </a:rPr>
              <a:t>Bad Code: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6267" y="2767454"/>
            <a:ext cx="1989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FF00"/>
                </a:solidFill>
              </a:rPr>
              <a:t>Good Code: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9552" y="3216967"/>
            <a:ext cx="8064895" cy="2800767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for(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0;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&lt;10000;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++)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if (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NULL )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 delete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  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endParaRPr lang="en-GB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	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1" name="Right Arrow 20"/>
          <p:cNvSpPr/>
          <p:nvPr/>
        </p:nvSpPr>
        <p:spPr>
          <a:xfrm rot="9928975">
            <a:off x="3615354" y="1580270"/>
            <a:ext cx="2650801" cy="324036"/>
          </a:xfrm>
          <a:prstGeom prst="rightArrow">
            <a:avLst/>
          </a:prstGeom>
          <a:solidFill>
            <a:srgbClr val="C0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6066785" y="1188290"/>
            <a:ext cx="1798472" cy="1107996"/>
          </a:xfrm>
          <a:prstGeom prst="rect">
            <a:avLst/>
          </a:prstGeom>
          <a:solidFill>
            <a:schemeClr val="tx1"/>
          </a:solidFill>
          <a:ln w="50800" cmpd="sng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GB" b="1" dirty="0">
                <a:solidFill>
                  <a:srgbClr val="FF0000"/>
                </a:solidFill>
                <a:cs typeface="Courier New" panose="02070309020205020404" pitchFamily="49" charset="0"/>
              </a:rPr>
              <a:t>MEMORY LEAK!</a:t>
            </a:r>
          </a:p>
          <a:p>
            <a:pPr algn="ctr"/>
            <a:r>
              <a:rPr lang="en-GB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dirty="0">
                <a:solidFill>
                  <a:srgbClr val="FF0000"/>
                </a:solidFill>
                <a:cs typeface="Courier New" panose="02070309020205020404" pitchFamily="49" charset="0"/>
              </a:rPr>
              <a:t> not deleted before reallocation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499933" y="3892295"/>
            <a:ext cx="2816273" cy="1450109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 </a:t>
            </a:r>
            <a:r>
              <a:rPr lang="en-GB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NULL )</a:t>
            </a:r>
          </a:p>
          <a:p>
            <a:r>
              <a:rPr lang="en-GB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GB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delete </a:t>
            </a:r>
            <a:r>
              <a:rPr lang="en-GB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6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  <a:p>
            <a:r>
              <a:rPr lang="en-GB" sz="16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9669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9069" y="1306582"/>
            <a:ext cx="8064895" cy="107721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GB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666;</a:t>
            </a:r>
          </a:p>
        </p:txBody>
      </p:sp>
      <p:sp>
        <p:nvSpPr>
          <p:cNvPr id="22" name="Right Arrow 21"/>
          <p:cNvSpPr/>
          <p:nvPr/>
        </p:nvSpPr>
        <p:spPr>
          <a:xfrm rot="10800000">
            <a:off x="2325001" y="1578981"/>
            <a:ext cx="4433461" cy="324036"/>
          </a:xfrm>
          <a:prstGeom prst="rightArrow">
            <a:avLst/>
          </a:prstGeom>
          <a:solidFill>
            <a:srgbClr val="C0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216000" y="180000"/>
            <a:ext cx="35455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Dangling Pointers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6266" y="805829"/>
            <a:ext cx="1676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92D050"/>
                </a:solidFill>
              </a:rPr>
              <a:t>Bad Code: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069" y="2905780"/>
            <a:ext cx="82075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FF00"/>
                </a:solidFill>
              </a:rPr>
              <a:t>Make sure you are done with the pointer before deleting it</a:t>
            </a:r>
          </a:p>
        </p:txBody>
      </p:sp>
      <p:sp>
        <p:nvSpPr>
          <p:cNvPr id="21" name="Right Arrow 20"/>
          <p:cNvSpPr/>
          <p:nvPr/>
        </p:nvSpPr>
        <p:spPr>
          <a:xfrm rot="10448642">
            <a:off x="2392909" y="1803380"/>
            <a:ext cx="4433461" cy="324036"/>
          </a:xfrm>
          <a:prstGeom prst="rightArrow">
            <a:avLst/>
          </a:prstGeom>
          <a:solidFill>
            <a:srgbClr val="C0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6493467" y="1205939"/>
            <a:ext cx="1798472" cy="1107996"/>
          </a:xfrm>
          <a:prstGeom prst="rect">
            <a:avLst/>
          </a:prstGeom>
          <a:solidFill>
            <a:schemeClr val="tx1"/>
          </a:solidFill>
          <a:ln w="50800" cmpd="sng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GB" b="1" dirty="0">
                <a:solidFill>
                  <a:srgbClr val="FF0000"/>
                </a:solidFill>
                <a:cs typeface="Courier New" panose="02070309020205020404" pitchFamily="49" charset="0"/>
              </a:rPr>
              <a:t>MEMORY STOMP!</a:t>
            </a:r>
          </a:p>
          <a:p>
            <a:pPr algn="ctr"/>
            <a:r>
              <a:rPr lang="en-GB" dirty="0">
                <a:solidFill>
                  <a:srgbClr val="FF0000"/>
                </a:solidFill>
                <a:cs typeface="Courier New" panose="02070309020205020404" pitchFamily="49" charset="0"/>
              </a:rPr>
              <a:t>pointer has been deleted before use is completed</a:t>
            </a:r>
          </a:p>
        </p:txBody>
      </p:sp>
    </p:spTree>
    <p:extLst>
      <p:ext uri="{BB962C8B-B14F-4D97-AF65-F5344CB8AC3E}">
        <p14:creationId xmlns:p14="http://schemas.microsoft.com/office/powerpoint/2010/main" val="30612451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09069" y="1306582"/>
            <a:ext cx="8064895" cy="181588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p_int2 =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GB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NULL</a:t>
            </a:r>
          </a:p>
          <a:p>
            <a:endParaRPr lang="en-GB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*p_int2 = 666; </a:t>
            </a:r>
          </a:p>
        </p:txBody>
      </p:sp>
      <p:sp>
        <p:nvSpPr>
          <p:cNvPr id="22" name="Right Arrow 21"/>
          <p:cNvSpPr/>
          <p:nvPr/>
        </p:nvSpPr>
        <p:spPr>
          <a:xfrm rot="10320351">
            <a:off x="2357572" y="1828363"/>
            <a:ext cx="4433461" cy="324036"/>
          </a:xfrm>
          <a:prstGeom prst="rightArrow">
            <a:avLst/>
          </a:prstGeom>
          <a:solidFill>
            <a:srgbClr val="C0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/>
          <p:cNvSpPr/>
          <p:nvPr/>
        </p:nvSpPr>
        <p:spPr>
          <a:xfrm>
            <a:off x="216000" y="180000"/>
            <a:ext cx="354558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Dangling Pointers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6266" y="805829"/>
            <a:ext cx="1676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92D050"/>
                </a:solidFill>
              </a:rPr>
              <a:t>Bad Code: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66400" y="3379158"/>
            <a:ext cx="820756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FF00"/>
                </a:solidFill>
              </a:rPr>
              <a:t>If you have 2 or more pointers pointing at the same memory, make sure ALL pointers are updated when memory is </a:t>
            </a:r>
            <a:r>
              <a:rPr lang="en-GB" sz="2800" dirty="0" err="1">
                <a:solidFill>
                  <a:srgbClr val="FFFF00"/>
                </a:solidFill>
              </a:rPr>
              <a:t>deallocated</a:t>
            </a:r>
            <a:r>
              <a:rPr lang="en-GB" sz="2800" dirty="0">
                <a:solidFill>
                  <a:srgbClr val="FFFF00"/>
                </a:solidFill>
              </a:rPr>
              <a:t>.</a:t>
            </a:r>
          </a:p>
          <a:p>
            <a:endParaRPr lang="en-GB" sz="2800" dirty="0">
              <a:solidFill>
                <a:srgbClr val="FFFF00"/>
              </a:solidFill>
            </a:endParaRPr>
          </a:p>
          <a:p>
            <a:r>
              <a:rPr lang="en-GB" sz="2800" dirty="0"/>
              <a:t>(ADDITIONAL READING: Smart Pointers)</a:t>
            </a:r>
          </a:p>
        </p:txBody>
      </p:sp>
      <p:sp>
        <p:nvSpPr>
          <p:cNvPr id="21" name="Right Arrow 20"/>
          <p:cNvSpPr/>
          <p:nvPr/>
        </p:nvSpPr>
        <p:spPr>
          <a:xfrm rot="9928864">
            <a:off x="2424785" y="2151918"/>
            <a:ext cx="4433461" cy="324036"/>
          </a:xfrm>
          <a:prstGeom prst="rightArrow">
            <a:avLst/>
          </a:prstGeom>
          <a:solidFill>
            <a:srgbClr val="C00000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6493467" y="1205940"/>
            <a:ext cx="1798472" cy="1107996"/>
          </a:xfrm>
          <a:prstGeom prst="rect">
            <a:avLst/>
          </a:prstGeom>
          <a:solidFill>
            <a:schemeClr val="tx1"/>
          </a:solidFill>
          <a:ln w="50800" cmpd="sng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GB" b="1" dirty="0">
                <a:solidFill>
                  <a:srgbClr val="FF0000"/>
                </a:solidFill>
                <a:cs typeface="Courier New" panose="02070309020205020404" pitchFamily="49" charset="0"/>
              </a:rPr>
              <a:t>MEMORY STOMP!</a:t>
            </a:r>
          </a:p>
          <a:p>
            <a:pPr algn="ctr"/>
            <a:r>
              <a:rPr lang="en-GB" dirty="0">
                <a:solidFill>
                  <a:srgbClr val="FF0000"/>
                </a:solidFill>
                <a:cs typeface="Courier New" panose="02070309020205020404" pitchFamily="49" charset="0"/>
              </a:rPr>
              <a:t>deleting </a:t>
            </a:r>
            <a:r>
              <a:rPr lang="en-GB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</a:t>
            </a:r>
            <a:r>
              <a:rPr lang="en-GB" dirty="0">
                <a:solidFill>
                  <a:srgbClr val="FF0000"/>
                </a:solidFill>
                <a:cs typeface="Courier New" panose="02070309020205020404" pitchFamily="49" charset="0"/>
              </a:rPr>
              <a:t> invalidates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p_int2</a:t>
            </a:r>
          </a:p>
        </p:txBody>
      </p:sp>
    </p:spTree>
    <p:extLst>
      <p:ext uri="{BB962C8B-B14F-4D97-AF65-F5344CB8AC3E}">
        <p14:creationId xmlns:p14="http://schemas.microsoft.com/office/powerpoint/2010/main" val="2682222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3573" y="1772816"/>
            <a:ext cx="8373382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02</a:t>
            </a:r>
          </a:p>
          <a:p>
            <a:pPr algn="ctr"/>
            <a:r>
              <a:rPr lang="en-GB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Dynamic Memory Allocation</a:t>
            </a:r>
          </a:p>
          <a:p>
            <a:pPr algn="ctr"/>
            <a:r>
              <a:rPr lang="en-GB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(Refresher)</a:t>
            </a:r>
          </a:p>
        </p:txBody>
      </p:sp>
    </p:spTree>
    <p:extLst>
      <p:ext uri="{BB962C8B-B14F-4D97-AF65-F5344CB8AC3E}">
        <p14:creationId xmlns:p14="http://schemas.microsoft.com/office/powerpoint/2010/main" val="196330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33805" y="2933655"/>
            <a:ext cx="749673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uses </a:t>
            </a:r>
            <a:r>
              <a:rPr lang="en-GB" sz="2800" b="1" dirty="0">
                <a:solidFill>
                  <a:srgbClr val="FFFF00"/>
                </a:solidFill>
              </a:rPr>
              <a:t>static memory allocation</a:t>
            </a:r>
            <a:r>
              <a:rPr lang="en-GB" sz="28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memory for data allocated at </a:t>
            </a:r>
            <a:r>
              <a:rPr lang="en-GB" sz="2800" b="1" dirty="0">
                <a:solidFill>
                  <a:srgbClr val="FFFF00"/>
                </a:solidFill>
              </a:rPr>
              <a:t>compile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data resident in a fixed spot in memory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present until program ends/falls out of scope</a:t>
            </a:r>
          </a:p>
        </p:txBody>
      </p:sp>
      <p:sp>
        <p:nvSpPr>
          <p:cNvPr id="4" name="Rectangle 3"/>
          <p:cNvSpPr/>
          <p:nvPr/>
        </p:nvSpPr>
        <p:spPr>
          <a:xfrm>
            <a:off x="216000" y="180000"/>
            <a:ext cx="387465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Memory Allocation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9553" y="2021358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dans_awesomeness_rating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9000;</a:t>
            </a:r>
          </a:p>
        </p:txBody>
      </p:sp>
      <p:sp>
        <p:nvSpPr>
          <p:cNvPr id="2" name="Rectangle 1"/>
          <p:cNvSpPr/>
          <p:nvPr/>
        </p:nvSpPr>
        <p:spPr>
          <a:xfrm>
            <a:off x="233804" y="1268760"/>
            <a:ext cx="462133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Using standard variables:</a:t>
            </a:r>
          </a:p>
        </p:txBody>
      </p:sp>
    </p:spTree>
    <p:extLst>
      <p:ext uri="{BB962C8B-B14F-4D97-AF65-F5344CB8AC3E}">
        <p14:creationId xmlns:p14="http://schemas.microsoft.com/office/powerpoint/2010/main" val="433014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01605" y="2933655"/>
            <a:ext cx="86908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uses </a:t>
            </a:r>
            <a:r>
              <a:rPr lang="en-GB" sz="2800" b="1" dirty="0">
                <a:solidFill>
                  <a:srgbClr val="FFFF00"/>
                </a:solidFill>
              </a:rPr>
              <a:t>dynamic memory allocation</a:t>
            </a:r>
            <a:r>
              <a:rPr lang="en-GB" sz="28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memory for data is allocated at </a:t>
            </a:r>
            <a:r>
              <a:rPr lang="en-GB" sz="2800" b="1" dirty="0">
                <a:solidFill>
                  <a:srgbClr val="FFFF00"/>
                </a:solidFill>
              </a:rPr>
              <a:t>run time</a:t>
            </a:r>
            <a:endParaRPr lang="en-GB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can allocate as little/much memory as required (allows flexibility if available resources are changing).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data is persistent until memory is freed by hand (can exist beyond scope that created it)</a:t>
            </a:r>
          </a:p>
        </p:txBody>
      </p:sp>
      <p:sp>
        <p:nvSpPr>
          <p:cNvPr id="4" name="Rectangle 3"/>
          <p:cNvSpPr/>
          <p:nvPr/>
        </p:nvSpPr>
        <p:spPr>
          <a:xfrm>
            <a:off x="216000" y="180000"/>
            <a:ext cx="387465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Memory Allocation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9553" y="2021358"/>
            <a:ext cx="8064895" cy="64633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dans_awesomeness_rating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dans_awesomeness_rating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9000;</a:t>
            </a:r>
          </a:p>
        </p:txBody>
      </p:sp>
      <p:sp>
        <p:nvSpPr>
          <p:cNvPr id="2" name="Rectangle 1"/>
          <p:cNvSpPr/>
          <p:nvPr/>
        </p:nvSpPr>
        <p:spPr>
          <a:xfrm>
            <a:off x="233804" y="1268760"/>
            <a:ext cx="283988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Using pointers: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64707" y="2058503"/>
            <a:ext cx="983850" cy="292388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lang="en-GB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GB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93242" y="513378"/>
            <a:ext cx="22992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rgbClr val="FFFF00"/>
                </a:solidFill>
              </a:rPr>
              <a:t>(use </a:t>
            </a:r>
            <a:r>
              <a:rPr lang="en-GB" sz="20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GB" sz="2000" dirty="0">
                <a:solidFill>
                  <a:srgbClr val="FFFF00"/>
                </a:solidFill>
              </a:rPr>
              <a:t> keyword to create objects on the fly)</a:t>
            </a:r>
            <a:endParaRPr lang="en-GB" sz="2000" dirty="0"/>
          </a:p>
        </p:txBody>
      </p:sp>
      <p:cxnSp>
        <p:nvCxnSpPr>
          <p:cNvPr id="12" name="Straight Arrow Connector 11"/>
          <p:cNvCxnSpPr>
            <a:stCxn id="11" idx="1"/>
            <a:endCxn id="10" idx="0"/>
          </p:cNvCxnSpPr>
          <p:nvPr/>
        </p:nvCxnSpPr>
        <p:spPr>
          <a:xfrm flipH="1">
            <a:off x="5356632" y="1021210"/>
            <a:ext cx="1236610" cy="1037293"/>
          </a:xfrm>
          <a:prstGeom prst="straightConnector1">
            <a:avLst/>
          </a:prstGeom>
          <a:ln w="22225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97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294811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Pointer Syntax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33805" y="764704"/>
            <a:ext cx="8658676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 pointer is declared using the (</a:t>
            </a:r>
            <a:r>
              <a:rPr lang="en-GB" sz="3200" b="1" spc="50" dirty="0">
                <a:ln w="11430"/>
                <a:solidFill>
                  <a:srgbClr val="FFFF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*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) pointer operator: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0695" y="1907540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42662" y="2492896"/>
            <a:ext cx="865867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the syntax of using the pointer operator is flexible – as long as it’s placed between the data type and the pointer name: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43608" y="1957789"/>
            <a:ext cx="169027" cy="247075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GB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7545" y="4149080"/>
            <a:ext cx="8064895" cy="1200329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74671" y="5589240"/>
            <a:ext cx="865867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... these all work</a:t>
            </a:r>
          </a:p>
        </p:txBody>
      </p:sp>
    </p:spTree>
    <p:extLst>
      <p:ext uri="{BB962C8B-B14F-4D97-AF65-F5344CB8AC3E}">
        <p14:creationId xmlns:p14="http://schemas.microsoft.com/office/powerpoint/2010/main" val="738083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86205" y="2174669"/>
            <a:ext cx="8658676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 studio’s “Coding Standards” will usually say which one they insist you use.</a:t>
            </a:r>
          </a:p>
          <a:p>
            <a:endParaRPr lang="en-GB" sz="32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This is the SSU Games Programming Course coding standard for pointer syntax:</a:t>
            </a:r>
          </a:p>
        </p:txBody>
      </p:sp>
      <p:sp>
        <p:nvSpPr>
          <p:cNvPr id="4" name="Rectangle 3"/>
          <p:cNvSpPr/>
          <p:nvPr/>
        </p:nvSpPr>
        <p:spPr>
          <a:xfrm>
            <a:off x="216000" y="180000"/>
            <a:ext cx="294811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Pointer Syntax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16000" y="980728"/>
            <a:ext cx="8658676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GB" sz="4800" b="1" spc="50" dirty="0">
                <a:ln w="11430"/>
                <a:solidFill>
                  <a:srgbClr val="0070C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Pick one and stick with it!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9552" y="5013176"/>
            <a:ext cx="8064895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GB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6000" y="5949280"/>
            <a:ext cx="35946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FF00"/>
                </a:solidFill>
              </a:rPr>
              <a:t>*</a:t>
            </a:r>
            <a:r>
              <a:rPr lang="en-GB" sz="2800" dirty="0"/>
              <a:t> next to the data type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355975" y="5571043"/>
            <a:ext cx="42484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FF00"/>
                </a:solidFill>
              </a:rPr>
              <a:t>p</a:t>
            </a:r>
            <a:r>
              <a:rPr lang="en-GB" sz="2800" dirty="0"/>
              <a:t> as the </a:t>
            </a:r>
            <a:r>
              <a:rPr lang="en-GB" sz="2800" dirty="0">
                <a:solidFill>
                  <a:srgbClr val="FFFF00"/>
                </a:solidFill>
              </a:rPr>
              <a:t>first letter </a:t>
            </a:r>
            <a:r>
              <a:rPr lang="en-GB" sz="2800" dirty="0"/>
              <a:t>of the name of a declared pointer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827584" y="5301208"/>
            <a:ext cx="0" cy="746888"/>
          </a:xfrm>
          <a:prstGeom prst="straightConnector1">
            <a:avLst/>
          </a:prstGeom>
          <a:ln w="5080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1475656" y="5382508"/>
            <a:ext cx="2880320" cy="494764"/>
          </a:xfrm>
          <a:prstGeom prst="straightConnector1">
            <a:avLst/>
          </a:prstGeom>
          <a:ln w="5080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179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48823" y="871489"/>
            <a:ext cx="8658676" cy="206210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Set a pointer by using the address of a variable.</a:t>
            </a:r>
          </a:p>
          <a:p>
            <a:endParaRPr lang="en-GB" sz="32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 the </a:t>
            </a:r>
            <a:r>
              <a:rPr lang="en-GB" sz="3200" b="1" spc="50" dirty="0">
                <a:ln w="11430"/>
                <a:solidFill>
                  <a:srgbClr val="FFFF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(&amp;)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operator to access the address of variables:</a:t>
            </a:r>
          </a:p>
        </p:txBody>
      </p:sp>
      <p:sp>
        <p:nvSpPr>
          <p:cNvPr id="4" name="Rectangle 3"/>
          <p:cNvSpPr/>
          <p:nvPr/>
        </p:nvSpPr>
        <p:spPr>
          <a:xfrm>
            <a:off x="216000" y="180000"/>
            <a:ext cx="641335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Declaring and Assigning Pointers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549" y="3140968"/>
            <a:ext cx="8064895" cy="286232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dans_awesomeness_rating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9000;</a:t>
            </a:r>
          </a:p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daves_awesomeness_rating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4;</a:t>
            </a:r>
          </a:p>
          <a:p>
            <a:endParaRPr lang="en-GB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&amp;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dans_awesomeness_rating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GB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//performing awesomeness calculations</a:t>
            </a:r>
          </a:p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endParaRPr lang="en-GB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&amp;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daves_awesomeness_rating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81036" y="4019886"/>
            <a:ext cx="165364" cy="247075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GB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02164" y="5664991"/>
            <a:ext cx="165364" cy="247075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GB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</a:p>
        </p:txBody>
      </p:sp>
    </p:spTree>
    <p:extLst>
      <p:ext uri="{BB962C8B-B14F-4D97-AF65-F5344CB8AC3E}">
        <p14:creationId xmlns:p14="http://schemas.microsoft.com/office/powerpoint/2010/main" val="4170501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48823" y="908720"/>
            <a:ext cx="8658676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Access the contents of the variable a pointer is pointing to using the following syntax:</a:t>
            </a:r>
          </a:p>
        </p:txBody>
      </p:sp>
      <p:sp>
        <p:nvSpPr>
          <p:cNvPr id="4" name="Rectangle 3"/>
          <p:cNvSpPr/>
          <p:nvPr/>
        </p:nvSpPr>
        <p:spPr>
          <a:xfrm>
            <a:off x="216000" y="180000"/>
            <a:ext cx="455919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Dereferencing Pointers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8823" y="2060848"/>
            <a:ext cx="8715665" cy="92333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y;	     		//new integer variable</a:t>
            </a:r>
          </a:p>
          <a:p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 = *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	//set y to value of variable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p_rating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is 			//pointing at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6820" y="2420888"/>
            <a:ext cx="165364" cy="247075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GB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48823" y="3429000"/>
            <a:ext cx="865867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This is called </a:t>
            </a:r>
            <a:r>
              <a:rPr lang="en-GB" sz="3200" b="1" spc="50" dirty="0">
                <a:ln w="11430"/>
                <a:solidFill>
                  <a:schemeClr val="bg2">
                    <a:lumMod val="60000"/>
                    <a:lumOff val="4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dereferencing</a:t>
            </a:r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52111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6000" y="180000"/>
            <a:ext cx="423430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* Symbol </a:t>
            </a:r>
            <a:r>
              <a:rPr lang="en-US" sz="36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CheatSheet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8823" y="871489"/>
            <a:ext cx="8658676" cy="45243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Used for:</a:t>
            </a:r>
          </a:p>
          <a:p>
            <a:pPr lvl="1"/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Declaring Pointers</a:t>
            </a:r>
          </a:p>
          <a:p>
            <a:pPr lvl="1"/>
            <a:endParaRPr lang="en-GB" sz="32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lvl="1"/>
            <a:endParaRPr lang="en-GB" sz="32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lvl="1"/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Dereferencing Pointers</a:t>
            </a:r>
          </a:p>
          <a:p>
            <a:pPr lvl="1"/>
            <a:endParaRPr lang="en-GB" sz="32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lvl="1"/>
            <a:endParaRPr lang="en-GB" sz="32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lvl="1"/>
            <a:endParaRPr lang="en-GB" sz="32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lvl="1"/>
            <a:r>
              <a:rPr lang="en-GB" sz="32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Multiplying numbers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9549" y="1979548"/>
            <a:ext cx="7992892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p_integer_pointer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NULL;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7542" y="3369766"/>
            <a:ext cx="7992892" cy="92333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x = 30;</a:t>
            </a:r>
          </a:p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p_integer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&amp;x;</a:t>
            </a:r>
          </a:p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y = *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p_integer_pointer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//contents of </a:t>
            </a:r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p_integer</a:t>
            </a:r>
            <a:endParaRPr lang="en-GB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3855" y="5378635"/>
            <a:ext cx="7992892" cy="36933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z = 6 * 5;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1557" y="2014696"/>
            <a:ext cx="648075" cy="262176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685075" y="3958912"/>
            <a:ext cx="2454877" cy="334184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GB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p_integer_pointer</a:t>
            </a:r>
            <a:endParaRPr lang="en-GB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19673" y="5431665"/>
            <a:ext cx="713478" cy="262176"/>
          </a:xfrm>
          <a:prstGeom prst="rect">
            <a:avLst/>
          </a:prstGeom>
          <a:solidFill>
            <a:srgbClr val="FFFF00"/>
          </a:solidFill>
          <a:ln w="25400" cmpd="sng">
            <a:noFill/>
          </a:ln>
        </p:spPr>
        <p:txBody>
          <a:bodyPr wrap="none" lIns="0" tIns="0" rIns="0" bIns="0" rtlCol="0" anchor="ctr" anchorCtr="0">
            <a:noAutofit/>
          </a:bodyPr>
          <a:lstStyle/>
          <a:p>
            <a:r>
              <a:rPr lang="en-GB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 * 5</a:t>
            </a:r>
          </a:p>
        </p:txBody>
      </p:sp>
    </p:spTree>
    <p:extLst>
      <p:ext uri="{BB962C8B-B14F-4D97-AF65-F5344CB8AC3E}">
        <p14:creationId xmlns:p14="http://schemas.microsoft.com/office/powerpoint/2010/main" val="956272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8017</TotalTime>
  <Words>1043</Words>
  <Application>Microsoft Office PowerPoint</Application>
  <PresentationFormat>On-screen Show (4:3)</PresentationFormat>
  <Paragraphs>198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Dans</dc:creator>
  <cp:lastModifiedBy>Nicholas Thomas</cp:lastModifiedBy>
  <cp:revision>474</cp:revision>
  <dcterms:created xsi:type="dcterms:W3CDTF">2013-09-18T14:07:59Z</dcterms:created>
  <dcterms:modified xsi:type="dcterms:W3CDTF">2019-09-27T09:44:41Z</dcterms:modified>
</cp:coreProperties>
</file>